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0" r:id="rId2"/>
    <p:sldId id="299" r:id="rId3"/>
    <p:sldId id="308" r:id="rId4"/>
    <p:sldId id="306" r:id="rId5"/>
    <p:sldId id="326" r:id="rId6"/>
    <p:sldId id="311" r:id="rId7"/>
    <p:sldId id="312" r:id="rId8"/>
    <p:sldId id="315" r:id="rId9"/>
    <p:sldId id="316" r:id="rId10"/>
    <p:sldId id="314" r:id="rId11"/>
    <p:sldId id="334" r:id="rId12"/>
    <p:sldId id="321" r:id="rId13"/>
    <p:sldId id="324" r:id="rId14"/>
    <p:sldId id="330" r:id="rId15"/>
    <p:sldId id="331" r:id="rId16"/>
    <p:sldId id="332" r:id="rId17"/>
    <p:sldId id="333" r:id="rId18"/>
    <p:sldId id="323" r:id="rId19"/>
    <p:sldId id="313" r:id="rId20"/>
    <p:sldId id="328" r:id="rId21"/>
    <p:sldId id="329" r:id="rId22"/>
    <p:sldId id="32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07495-ED45-4605-AD77-3FBBD22892E9}" type="datetimeFigureOut">
              <a:rPr lang="en-AU" smtClean="0"/>
              <a:pPr/>
              <a:t>16/04/2018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A08CE-8B6D-4E17-8D6A-CEBAA20A9D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04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7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0438"/>
            <a:ext cx="7772400" cy="1719738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377"/>
            <a:ext cx="7772400" cy="224342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6268"/>
            <a:ext cx="8229600" cy="3369732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017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80267"/>
            <a:ext cx="8229600" cy="25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0"/>
            <a:r>
              <a:rPr lang="en-AU" dirty="0"/>
              <a:t>Second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3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dirty="0">
                <a:solidFill>
                  <a:srgbClr val="004A8D"/>
                </a:solidFill>
              </a:rPr>
              <a:t>Centre for eResearch and Digital Innovation</a:t>
            </a:r>
          </a:p>
        </p:txBody>
      </p:sp>
    </p:spTree>
    <p:extLst>
      <p:ext uri="{BB962C8B-B14F-4D97-AF65-F5344CB8AC3E}">
        <p14:creationId xmlns:p14="http://schemas.microsoft.com/office/powerpoint/2010/main" val="43416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ip.tism.cecc.com.a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09262"/>
            <a:ext cx="7772400" cy="1719738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Wimmera</a:t>
            </a:r>
            <a:r>
              <a:rPr lang="en-US" sz="4000" dirty="0"/>
              <a:t> Information Portal (WIP)</a:t>
            </a:r>
            <a:br>
              <a:rPr lang="en-US" sz="4000" dirty="0"/>
            </a:b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2400" cy="224342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17 April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Exa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4771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9692" y="29257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Proportion </a:t>
            </a:r>
            <a:r>
              <a:rPr lang="en-GB" sz="2000" dirty="0"/>
              <a:t>of Current Smokers (by LGA)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504" y="1700808"/>
            <a:ext cx="3043539" cy="3478336"/>
            <a:chOff x="107504" y="1556792"/>
            <a:chExt cx="3043539" cy="347833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556792"/>
              <a:ext cx="3043539" cy="30963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3528" y="4665796"/>
              <a:ext cx="2105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Trend over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9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Exa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799692" y="29257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Proportion </a:t>
            </a:r>
            <a:r>
              <a:rPr lang="en-GB" sz="2000" dirty="0"/>
              <a:t>of </a:t>
            </a:r>
            <a:r>
              <a:rPr lang="en-GB" sz="2000" dirty="0" smtClean="0"/>
              <a:t>Obese adults </a:t>
            </a:r>
            <a:r>
              <a:rPr lang="en-GB" sz="2000" dirty="0"/>
              <a:t>(by LGA)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764704"/>
            <a:ext cx="10678817" cy="52520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0272" y="3405797"/>
            <a:ext cx="1801217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2014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4179342"/>
            <a:ext cx="4190392" cy="2778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2699" y="4365104"/>
            <a:ext cx="2458938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Trend in </a:t>
            </a:r>
            <a:r>
              <a:rPr lang="en-GB" dirty="0" err="1" smtClean="0"/>
              <a:t>Yarriambiack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8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5170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36459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Sedentary behaviour (by LGA) + Sport and Recreation Facilities</a:t>
            </a:r>
          </a:p>
        </p:txBody>
      </p:sp>
    </p:spTree>
    <p:extLst>
      <p:ext uri="{BB962C8B-B14F-4D97-AF65-F5344CB8AC3E}">
        <p14:creationId xmlns:p14="http://schemas.microsoft.com/office/powerpoint/2010/main" val="13571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89933" y="5094293"/>
            <a:ext cx="3240360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Mental Health Warning Flags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91371"/>
            <a:ext cx="4070101" cy="349952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5" y="3717032"/>
            <a:ext cx="981212" cy="102884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16" y="1391371"/>
            <a:ext cx="3563577" cy="3499526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0822"/>
            <a:ext cx="1362265" cy="8764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5072844"/>
            <a:ext cx="3240360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Psychological Distress</a:t>
            </a:r>
            <a:br>
              <a:rPr lang="en-GB" dirty="0"/>
            </a:br>
            <a:r>
              <a:rPr lang="en-GB" dirty="0"/>
              <a:t>(High - Very High)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477408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tx2">
                    <a:lumMod val="75000"/>
                  </a:schemeClr>
                </a:solidFill>
              </a:rPr>
              <a:t>Comparisons</a:t>
            </a:r>
          </a:p>
        </p:txBody>
      </p:sp>
    </p:spTree>
    <p:extLst>
      <p:ext uri="{BB962C8B-B14F-4D97-AF65-F5344CB8AC3E}">
        <p14:creationId xmlns:p14="http://schemas.microsoft.com/office/powerpoint/2010/main" val="33147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-108520" y="188640"/>
            <a:ext cx="9144000" cy="6197235"/>
            <a:chOff x="0" y="296192"/>
            <a:chExt cx="9144000" cy="6197235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6192"/>
              <a:ext cx="9144000" cy="619723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99592" y="5373216"/>
              <a:ext cx="3888432" cy="5232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</a:rPr>
                <a:t>Family Incidents 2006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3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36512" y="114827"/>
            <a:ext cx="9144000" cy="6770557"/>
            <a:chOff x="9278826" y="-747464"/>
            <a:chExt cx="9144000" cy="677055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826" y="-747464"/>
              <a:ext cx="9144000" cy="677055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044608" y="4433074"/>
              <a:ext cx="3888432" cy="5232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</a:rPr>
                <a:t>Family Incidents 2009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0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85133" y="101881"/>
            <a:ext cx="9144000" cy="6581670"/>
            <a:chOff x="825286" y="-504754"/>
            <a:chExt cx="9144000" cy="6581670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86" y="-504754"/>
              <a:ext cx="9144000" cy="658167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511806" y="4694573"/>
              <a:ext cx="3888432" cy="5232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</a:rPr>
                <a:t>Family Incidents 2011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53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108520" y="116632"/>
            <a:ext cx="9144000" cy="6531428"/>
            <a:chOff x="9035480" y="278689"/>
            <a:chExt cx="9144000" cy="6531428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480" y="278689"/>
              <a:ext cx="9144000" cy="653142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68288" y="5435026"/>
              <a:ext cx="3888432" cy="5232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</a:rPr>
                <a:t>Family Incidents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0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97033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047935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13" name="Picture 2" descr="C:\PETER\CeRDI\CeRDI-FedUni-logo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061917"/>
            <a:ext cx="4543425" cy="5905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1765702"/>
            <a:ext cx="8136904" cy="3640003"/>
          </a:xfrm>
          <a:prstGeom prst="rect">
            <a:avLst/>
          </a:prstGeom>
          <a:solidFill>
            <a:schemeClr val="tx1">
              <a:lumMod val="75000"/>
              <a:alpha val="21000"/>
            </a:schemeClr>
          </a:solidFill>
        </p:spPr>
        <p:txBody>
          <a:bodyPr wrap="square" lIns="288000" tIns="108000" rIns="108000" bIns="144000" rtlCol="0">
            <a:spAutoFit/>
          </a:bodyPr>
          <a:lstStyle/>
          <a:p>
            <a:r>
              <a:rPr lang="en-GB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Maps can be subjective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Small geographic areas are prone to classification problems</a:t>
            </a:r>
          </a:p>
          <a:p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Sample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Need to ensure representation of: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Confidence Intervals (CI)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RSE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AU" sz="2000" dirty="0">
                <a:solidFill>
                  <a:schemeClr val="bg1">
                    <a:lumMod val="95000"/>
                  </a:schemeClr>
                </a:solidFill>
              </a:rPr>
              <a:t>Relative standard error)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>
                    <a:lumMod val="95000"/>
                  </a:schemeClr>
                </a:solidFill>
              </a:rPr>
              <a:t>Outliers</a:t>
            </a:r>
          </a:p>
          <a:p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How to show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Data attributes change between data </a:t>
            </a:r>
            <a:r>
              <a:rPr lang="en-AU" sz="2000" dirty="0" smtClean="0">
                <a:solidFill>
                  <a:schemeClr val="bg1"/>
                </a:solidFill>
              </a:rPr>
              <a:t>collections</a:t>
            </a:r>
            <a:endParaRPr lang="en-AU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05273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Partners to the project</a:t>
            </a:r>
          </a:p>
        </p:txBody>
      </p:sp>
      <p:pic>
        <p:nvPicPr>
          <p:cNvPr id="13" name="Picture 2" descr="C:\PETER\CeRDI\CeRDI-FedUni-logo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061917"/>
            <a:ext cx="4543425" cy="5905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4640" y="1700808"/>
            <a:ext cx="91519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err="1" smtClean="0">
                <a:solidFill>
                  <a:schemeClr val="bg1"/>
                </a:solidFill>
              </a:rPr>
              <a:t>Barengi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  <a:r>
              <a:rPr lang="en-AU" dirty="0" err="1">
                <a:solidFill>
                  <a:schemeClr val="bg1"/>
                </a:solidFill>
              </a:rPr>
              <a:t>Gadjin</a:t>
            </a:r>
            <a:r>
              <a:rPr lang="en-AU" dirty="0">
                <a:solidFill>
                  <a:schemeClr val="bg1"/>
                </a:solidFill>
              </a:rPr>
              <a:t> Land Council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Department </a:t>
            </a:r>
            <a:r>
              <a:rPr lang="en-AU" dirty="0">
                <a:solidFill>
                  <a:schemeClr val="bg1"/>
                </a:solidFill>
              </a:rPr>
              <a:t>of Health and Human Services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Department </a:t>
            </a:r>
            <a:r>
              <a:rPr lang="en-AU" dirty="0">
                <a:solidFill>
                  <a:schemeClr val="bg1"/>
                </a:solidFill>
              </a:rPr>
              <a:t>of Justice and Regulation Horsham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Federation </a:t>
            </a:r>
            <a:r>
              <a:rPr lang="en-AU" dirty="0">
                <a:solidFill>
                  <a:schemeClr val="bg1"/>
                </a:solidFill>
              </a:rPr>
              <a:t>University Australia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err="1" smtClean="0">
                <a:solidFill>
                  <a:schemeClr val="bg1"/>
                </a:solidFill>
              </a:rPr>
              <a:t>Goolum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  <a:r>
              <a:rPr lang="en-AU" dirty="0" err="1">
                <a:solidFill>
                  <a:schemeClr val="bg1"/>
                </a:solidFill>
              </a:rPr>
              <a:t>Goolum</a:t>
            </a:r>
            <a:r>
              <a:rPr lang="en-AU" dirty="0">
                <a:solidFill>
                  <a:schemeClr val="bg1"/>
                </a:solidFill>
              </a:rPr>
              <a:t> Aboriginal Cooperative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Grampians </a:t>
            </a:r>
            <a:r>
              <a:rPr lang="en-AU" dirty="0">
                <a:solidFill>
                  <a:schemeClr val="bg1"/>
                </a:solidFill>
              </a:rPr>
              <a:t>Community Health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Horsham </a:t>
            </a:r>
            <a:r>
              <a:rPr lang="en-AU" dirty="0">
                <a:solidFill>
                  <a:schemeClr val="bg1"/>
                </a:solidFill>
              </a:rPr>
              <a:t>Rural City Council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Victoria </a:t>
            </a:r>
            <a:r>
              <a:rPr lang="en-AU" dirty="0">
                <a:solidFill>
                  <a:schemeClr val="bg1"/>
                </a:solidFill>
              </a:rPr>
              <a:t>Police Horsham – Western District Division Four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Wimmera </a:t>
            </a:r>
            <a:r>
              <a:rPr lang="en-AU" dirty="0">
                <a:solidFill>
                  <a:schemeClr val="bg1"/>
                </a:solidFill>
              </a:rPr>
              <a:t>Drug Action Taskforce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Wimmera </a:t>
            </a:r>
            <a:r>
              <a:rPr lang="en-AU" dirty="0">
                <a:solidFill>
                  <a:schemeClr val="bg1"/>
                </a:solidFill>
              </a:rPr>
              <a:t>Primary Care Partnership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Wimmera </a:t>
            </a:r>
            <a:r>
              <a:rPr lang="en-AU" dirty="0">
                <a:solidFill>
                  <a:schemeClr val="bg1"/>
                </a:solidFill>
              </a:rPr>
              <a:t>Southern Mallee LLEN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Wimmera </a:t>
            </a:r>
            <a:r>
              <a:rPr lang="en-AU" dirty="0">
                <a:solidFill>
                  <a:schemeClr val="bg1"/>
                </a:solidFill>
              </a:rPr>
              <a:t>Uniting Care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Women’s </a:t>
            </a:r>
            <a:r>
              <a:rPr lang="en-AU" dirty="0">
                <a:solidFill>
                  <a:schemeClr val="bg1"/>
                </a:solidFill>
              </a:rPr>
              <a:t>Health Grampians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err="1" smtClean="0">
                <a:solidFill>
                  <a:schemeClr val="bg1"/>
                </a:solidFill>
              </a:rPr>
              <a:t>Yarriambiack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  <a:r>
              <a:rPr lang="en-AU" dirty="0">
                <a:solidFill>
                  <a:schemeClr val="bg1"/>
                </a:solidFill>
              </a:rPr>
              <a:t>Shire </a:t>
            </a:r>
            <a:r>
              <a:rPr lang="en-AU" dirty="0" smtClean="0">
                <a:solidFill>
                  <a:schemeClr val="bg1"/>
                </a:solidFill>
              </a:rPr>
              <a:t>Council</a:t>
            </a:r>
            <a:endParaRPr lang="en-AU" sz="2400" dirty="0">
              <a:solidFill>
                <a:schemeClr val="bg1"/>
              </a:solidFill>
            </a:endParaRPr>
          </a:p>
          <a:p>
            <a:r>
              <a:rPr lang="en-AU" sz="2000" dirty="0"/>
              <a:t/>
            </a:r>
            <a:br>
              <a:rPr lang="en-AU" sz="2000" dirty="0"/>
            </a:br>
            <a:endParaRPr lang="en-A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99" y="548680"/>
            <a:ext cx="8229600" cy="1143000"/>
          </a:xfrm>
        </p:spPr>
        <p:txBody>
          <a:bodyPr/>
          <a:lstStyle/>
          <a:p>
            <a:r>
              <a:rPr lang="en-AU" dirty="0" smtClean="0"/>
              <a:t>WIP into the future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680"/>
            <a:ext cx="8229600" cy="382012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Informing </a:t>
            </a:r>
            <a:r>
              <a:rPr lang="en-AU" sz="2200" dirty="0" smtClean="0"/>
              <a:t>place based </a:t>
            </a:r>
            <a:r>
              <a:rPr lang="en-AU" sz="2200" dirty="0"/>
              <a:t>interventions and evidence based </a:t>
            </a:r>
            <a:r>
              <a:rPr lang="en-AU" sz="2200" dirty="0" smtClean="0"/>
              <a:t>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Providing efficiencies in </a:t>
            </a:r>
            <a:r>
              <a:rPr lang="en-AU" sz="2200" dirty="0" smtClean="0"/>
              <a:t>need assessment, reporting and </a:t>
            </a:r>
            <a:r>
              <a:rPr lang="en-AU" sz="2200" dirty="0"/>
              <a:t>funding </a:t>
            </a:r>
            <a:r>
              <a:rPr lang="en-AU" sz="2200" dirty="0" smtClean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Enhancing local </a:t>
            </a:r>
            <a:r>
              <a:rPr lang="en-AU" sz="2200" dirty="0" smtClean="0"/>
              <a:t>responsiveness to needs within health and community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Future planning for development of facilities, resources and interventions </a:t>
            </a:r>
            <a:r>
              <a:rPr lang="en-AU" sz="2200" dirty="0" smtClean="0"/>
              <a:t>that address </a:t>
            </a:r>
            <a:r>
              <a:rPr lang="en-AU" sz="2200" dirty="0"/>
              <a:t>social and health inequalities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A mechanism to make previous research and intervention outcomes available</a:t>
            </a:r>
          </a:p>
        </p:txBody>
      </p:sp>
    </p:spTree>
    <p:extLst>
      <p:ext uri="{BB962C8B-B14F-4D97-AF65-F5344CB8AC3E}">
        <p14:creationId xmlns:p14="http://schemas.microsoft.com/office/powerpoint/2010/main" val="28405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Moving from a pilot portal to a pragmatic research project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737"/>
            <a:ext cx="8229600" cy="3316064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We are seeking funding from project partners for the next three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This will enable us to leverage other funding sources e.g.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AU" dirty="0" smtClean="0"/>
              <a:t>Public </a:t>
            </a:r>
            <a:r>
              <a:rPr lang="en-AU" dirty="0"/>
              <a:t>Sector Innovation </a:t>
            </a:r>
            <a:r>
              <a:rPr lang="en-AU" dirty="0" smtClean="0"/>
              <a:t>Funding; </a:t>
            </a:r>
            <a:endParaRPr lang="en-AU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AU" dirty="0" smtClean="0"/>
              <a:t>Other </a:t>
            </a:r>
            <a:r>
              <a:rPr lang="en-AU" dirty="0"/>
              <a:t>government or philanthropic funding </a:t>
            </a:r>
            <a:r>
              <a:rPr lang="en-AU" dirty="0" smtClean="0"/>
              <a:t>sources;</a:t>
            </a:r>
            <a:endParaRPr lang="en-AU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AU" dirty="0" smtClean="0"/>
              <a:t>Cooperative </a:t>
            </a:r>
            <a:r>
              <a:rPr lang="en-AU" dirty="0"/>
              <a:t>Research Centre Funding (e.g. Digital Health CRC; SMART Ageing </a:t>
            </a:r>
            <a:r>
              <a:rPr lang="en-AU" dirty="0" smtClean="0"/>
              <a:t>CRC; </a:t>
            </a:r>
            <a:r>
              <a:rPr lang="en-AU" dirty="0"/>
              <a:t>and/or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AU" dirty="0" err="1" smtClean="0"/>
              <a:t>FedUni</a:t>
            </a:r>
            <a:r>
              <a:rPr lang="en-AU" dirty="0" smtClean="0"/>
              <a:t> </a:t>
            </a:r>
            <a:r>
              <a:rPr lang="en-AU" dirty="0"/>
              <a:t>contribution toward a Masters/PhD scholarship.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29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960020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Visit the WIP:</a:t>
            </a:r>
            <a:endParaRPr lang="en-A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C:\PETER\CeRDI\CeRDI-FedUni-logo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061917"/>
            <a:ext cx="4543425" cy="590550"/>
          </a:xfrm>
          <a:prstGeom prst="rect">
            <a:avLst/>
          </a:prstGeom>
          <a:noFill/>
        </p:spPr>
      </p:pic>
      <p:sp>
        <p:nvSpPr>
          <p:cNvPr id="10" name="Rectangle 9">
            <a:hlinkClick r:id="rId3"/>
          </p:cNvPr>
          <p:cNvSpPr/>
          <p:nvPr/>
        </p:nvSpPr>
        <p:spPr>
          <a:xfrm>
            <a:off x="4427984" y="881897"/>
            <a:ext cx="3744416" cy="746903"/>
          </a:xfrm>
          <a:prstGeom prst="rect">
            <a:avLst/>
          </a:prstGeom>
          <a:solidFill>
            <a:schemeClr val="tx1">
              <a:lumMod val="75000"/>
              <a:alpha val="21000"/>
            </a:schemeClr>
          </a:solidFill>
        </p:spPr>
        <p:txBody>
          <a:bodyPr wrap="square" lIns="288000" tIns="108000" rIns="108000" bIns="144000" rtlCol="0">
            <a:spAutoFit/>
          </a:bodyPr>
          <a:lstStyle/>
          <a:p>
            <a:r>
              <a:rPr lang="en-GB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wip.cerdi.edu.au</a:t>
            </a:r>
            <a:r>
              <a:rPr lang="en-GB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574591"/>
            <a:ext cx="8399319" cy="414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05273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Initial scope</a:t>
            </a:r>
          </a:p>
        </p:txBody>
      </p:sp>
      <p:pic>
        <p:nvPicPr>
          <p:cNvPr id="13" name="Picture 2" descr="C:\PETER\CeRDI\CeRDI-FedUni-logo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061917"/>
            <a:ext cx="4543425" cy="5905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27584" y="2017871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Demographic profile by LGA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Youth and child development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Education</a:t>
            </a:r>
            <a:endParaRPr lang="en-AU" sz="24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Food and </a:t>
            </a:r>
            <a:r>
              <a:rPr lang="en-AU" sz="2400" dirty="0" smtClean="0">
                <a:solidFill>
                  <a:schemeClr val="bg1"/>
                </a:solidFill>
              </a:rPr>
              <a:t>nutrition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Climate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Mental health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/>
                </a:solidFill>
              </a:rPr>
              <a:t>Alcohol and other drugs 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95" y="980728"/>
            <a:ext cx="9191407" cy="453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836712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What have we mapped</a:t>
            </a:r>
          </a:p>
        </p:txBody>
      </p:sp>
      <p:pic>
        <p:nvPicPr>
          <p:cNvPr id="13" name="Picture 2" descr="C:\PETER\CeRDI\CeRDI-FedUni-logo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061917"/>
            <a:ext cx="4543425" cy="5905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1700808"/>
            <a:ext cx="504352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Victorian Population Health Survey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Smoking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Fruit &amp; Veg consumption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Sugar-sweetened drinks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Prevalence of Obesity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Physical Activity – Sedentary behaviour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Psychological distress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Social Health Atlas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Youth unemployment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Workforce participation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Public Hospital presentations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Children in low-income welfare dependent families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802056"/>
            <a:ext cx="3369453" cy="3075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3229" y="5008874"/>
            <a:ext cx="3176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>
                    <a:lumMod val="95000"/>
                  </a:schemeClr>
                </a:solidFill>
              </a:rPr>
              <a:t>Source: VPHS 2012: Obese adults measured by BMI %</a:t>
            </a:r>
          </a:p>
        </p:txBody>
      </p:sp>
    </p:spTree>
    <p:extLst>
      <p:ext uri="{BB962C8B-B14F-4D97-AF65-F5344CB8AC3E}">
        <p14:creationId xmlns:p14="http://schemas.microsoft.com/office/powerpoint/2010/main" val="16321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836712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What have we mapped (</a:t>
            </a:r>
            <a:r>
              <a:rPr lang="en-AU" sz="3200" b="1" dirty="0" err="1">
                <a:solidFill>
                  <a:schemeClr val="bg1"/>
                </a:solidFill>
              </a:rPr>
              <a:t>cont</a:t>
            </a:r>
            <a:r>
              <a:rPr lang="en-AU" sz="32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3" name="Picture 2" descr="C:\PETER\CeRDI\CeRDI-FedUni-logo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061917"/>
            <a:ext cx="4543425" cy="5905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1583343"/>
            <a:ext cx="504352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</a:rPr>
              <a:t>ABS Census 2011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Population (Estimates and Projections)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Education (Post school qualifications)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>
                    <a:lumMod val="95000"/>
                  </a:schemeClr>
                </a:solidFill>
              </a:rPr>
              <a:t>SEIFA Indexes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>
                    <a:lumMod val="95000"/>
                  </a:schemeClr>
                </a:solidFill>
              </a:rPr>
              <a:t>Dept. Education and Training (VCAMS)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>
                    <a:lumMod val="95000"/>
                  </a:schemeClr>
                </a:solidFill>
              </a:rPr>
              <a:t>Year 12 Completions /School locations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>
                    <a:lumMod val="95000"/>
                  </a:schemeClr>
                </a:solidFill>
              </a:rPr>
              <a:t>Dept. Health and Social Services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>
                    <a:lumMod val="95000"/>
                  </a:schemeClr>
                </a:solidFill>
              </a:rPr>
              <a:t>Sport and Recreation Facilities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>
                    <a:lumMod val="95000"/>
                  </a:schemeClr>
                </a:solidFill>
              </a:rPr>
              <a:t>Australian Early Development Census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>
                    <a:lumMod val="95000"/>
                  </a:schemeClr>
                </a:solidFill>
              </a:rPr>
              <a:t>Developmentally vulnerable children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>
                    <a:lumMod val="95000"/>
                  </a:schemeClr>
                </a:solidFill>
              </a:rPr>
              <a:t>Victoria Police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>
                    <a:lumMod val="95000"/>
                  </a:schemeClr>
                </a:solidFill>
              </a:rPr>
              <a:t>Missing persons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>
                    <a:lumMod val="95000"/>
                  </a:schemeClr>
                </a:solidFill>
              </a:rPr>
              <a:t>Mental health warning flags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>
                    <a:lumMod val="95000"/>
                  </a:schemeClr>
                </a:solidFill>
              </a:rPr>
              <a:t>Family incidents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775777"/>
            <a:ext cx="3464392" cy="3230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5157192"/>
            <a:ext cx="3176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>
                    <a:lumMod val="95000"/>
                  </a:schemeClr>
                </a:solidFill>
              </a:rPr>
              <a:t>Source: ABS Census 2011: SEIFA Index of Education and Occupation (IEO) by SA1</a:t>
            </a:r>
          </a:p>
        </p:txBody>
      </p:sp>
    </p:spTree>
    <p:extLst>
      <p:ext uri="{BB962C8B-B14F-4D97-AF65-F5344CB8AC3E}">
        <p14:creationId xmlns:p14="http://schemas.microsoft.com/office/powerpoint/2010/main" val="20252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228"/>
            <a:ext cx="9144000" cy="5872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62559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Proportion not meeting Healthy Eating Guidelines (by LGA)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157192"/>
            <a:ext cx="2664296" cy="92333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Ability to configure the map. Reclassify and customise colour ramps</a:t>
            </a:r>
          </a:p>
        </p:txBody>
      </p:sp>
    </p:spTree>
    <p:extLst>
      <p:ext uri="{BB962C8B-B14F-4D97-AF65-F5344CB8AC3E}">
        <p14:creationId xmlns:p14="http://schemas.microsoft.com/office/powerpoint/2010/main" val="40053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236"/>
            <a:ext cx="9144000" cy="587212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" y="1196752"/>
            <a:ext cx="3186494" cy="3888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077542"/>
            <a:ext cx="2664296" cy="92333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Comparison with other LGAs, Victoria and Grampians region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98563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Proportion not meeting Healthy Eating Guidelines (by LGA)</a:t>
            </a:r>
          </a:p>
        </p:txBody>
      </p:sp>
    </p:spTree>
    <p:extLst>
      <p:ext uri="{BB962C8B-B14F-4D97-AF65-F5344CB8AC3E}">
        <p14:creationId xmlns:p14="http://schemas.microsoft.com/office/powerpoint/2010/main" val="39458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Uni_Template_2013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495</Words>
  <Application>Microsoft Office PowerPoint</Application>
  <PresentationFormat>On-screen Show (4:3)</PresentationFormat>
  <Paragraphs>103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FedUni_Template_2013</vt:lpstr>
      <vt:lpstr>Wimmera Information Portal (WIP)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WIP into the future</vt:lpstr>
      <vt:lpstr>Moving from a pilot portal to a pragmatic research project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Dahlhaus</dc:creator>
  <cp:lastModifiedBy>geoff</cp:lastModifiedBy>
  <cp:revision>230</cp:revision>
  <dcterms:created xsi:type="dcterms:W3CDTF">2014-12-17T09:51:17Z</dcterms:created>
  <dcterms:modified xsi:type="dcterms:W3CDTF">2018-04-16T05:42:25Z</dcterms:modified>
</cp:coreProperties>
</file>